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F3"/>
    <a:srgbClr val="4168A3"/>
    <a:srgbClr val="222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E819-D035-C222-1BC3-DF683EEFB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9C5300-C9BE-C349-39AA-27916FC2B8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9DDB5-F000-5509-7972-C5368EBC1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111BC-4AB8-BF39-B834-13A61BEE4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AD1C6-25EA-6FF8-392E-2DEE66624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41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4470D-FD63-15FA-A423-247092404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660451-B565-E013-E865-652CC6744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8034C-2252-BDC6-78BF-2DF6499BC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C09E4-AD6A-33BE-295F-483369C6F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477A3-F18D-3335-597D-2F410E01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686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E963B3-C377-2EC6-C4F5-D507A95E79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0FA2A8-4573-1CA5-781E-C234C945B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CBDE3-EE20-E73A-9EC4-98B423B3B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408E4-E9E0-F4D9-6506-33A233790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8B29B-953A-F53A-9811-C0A3EF476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18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9378F-0C95-15D8-E4B6-0F3987354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CAB46-10E7-3B67-8AAD-752E75E93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FC90C-C264-FAE6-D139-0026BF4C4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727ED-D491-64F7-DAEF-3E09E0032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EC708-81A6-5FD7-B3D1-FB44C86FA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892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280B4-F5C1-3606-3A0A-15931CE85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1E63D-4EC9-1310-F405-AE66B0079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B11C9-86A2-B052-3AD6-D4FEFA354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D87F4-65BD-EC4C-BE32-416CDE88C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A65DB-BA60-4C29-2AE0-C437B0069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536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E117B-5EC4-2B21-53DC-6DB6BD613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7A768-5607-5837-A37E-D660648D23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A4FD35-9C81-5309-45A2-BCA6B43D3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43A81-7C0B-3435-70CB-89C24F536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FB429-6201-E548-4485-C51A3EBD8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87B64B-590D-E385-3C83-84D217203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55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D4E33-5CD2-0BA4-EDDC-E6EC63811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6B09C8-F742-CAAF-7829-F80F5EFF3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79519-4219-A454-B6DD-8B536D236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8B364-BE58-F253-30D4-77FCF42BF4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11BAA6-ACE4-E966-A427-D002A589E6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2DE8A1-19B0-A58E-25B6-C036C0D0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040AF6-B9FF-D390-7352-695674FEB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D45CE4-EF99-74FA-FCF3-EF95D26BA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476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ADFAB-FEF7-2B81-8D61-80E5BBE13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A1C5B7-28E6-35D7-65C6-A26C05BEC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26960C-3E38-1DE7-CB92-462ED146A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029F9-84CE-AC1C-8086-2E054469D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18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7E0841-5008-96D7-97E7-0B1F2B467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2D9893-C4C8-BA0A-A0CA-2E89D2DF5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16AD9-F638-FB24-6E71-3164A1D6B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10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AA526-D4F8-CD46-ECCB-8D8C9C7DD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D5BAE-E029-2902-C426-586E8DC95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6812C2-B43B-67B5-E848-DD8926EEE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153F2-EC6E-DD2A-F8FD-40575B9B0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EDE794-5AA3-1183-0CF5-9F7C4E6B1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9BC178-EA79-591A-97DD-79F43FF2C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21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57D40-416F-3696-409A-796AA6D48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EC9B94-6D5C-C649-87E8-C3D98591E0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C56368-7822-BCF4-5469-ABA51B1559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983C8C-CC3D-E215-4D5D-44D5385F4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FA36-FBB9-470A-A9BD-661A3914E69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D6FF0-24E3-B627-38F0-5F0C6DC07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C336E1-F119-9BD8-AC08-81E52FBC7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98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BB10A3-603F-5E90-D8AB-8342AE1F7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117EA0-B622-30CD-740D-38939BABB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9AA0D-0FBF-7994-27AB-356E151629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FFA36-FBB9-470A-A9BD-661A3914E69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45547-76E6-08F8-CC7B-CDF28F51F8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BA945-C2FD-80DE-E7EF-74039C70F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1FD78-9BA6-4D58-B554-8E123F161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97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enti.com/alw8cdbkxibv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CACC08-F31D-0941-10CE-F81843913F0E}"/>
              </a:ext>
            </a:extLst>
          </p:cNvPr>
          <p:cNvSpPr/>
          <p:nvPr/>
        </p:nvSpPr>
        <p:spPr>
          <a:xfrm>
            <a:off x="0" y="2438021"/>
            <a:ext cx="12192000" cy="3558190"/>
          </a:xfrm>
          <a:prstGeom prst="rect">
            <a:avLst/>
          </a:prstGeom>
          <a:solidFill>
            <a:srgbClr val="4168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D44742-582B-B0EC-EC85-0860AD8ED173}"/>
              </a:ext>
            </a:extLst>
          </p:cNvPr>
          <p:cNvSpPr txBox="1"/>
          <p:nvPr/>
        </p:nvSpPr>
        <p:spPr>
          <a:xfrm>
            <a:off x="149164" y="2711931"/>
            <a:ext cx="48472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Raleway ExtraBold" panose="020B09030301010600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Great North Care Record: Adding value through collaboration - Where next?</a:t>
            </a:r>
            <a:endParaRPr lang="en-GB" sz="3600" dirty="0">
              <a:solidFill>
                <a:schemeClr val="bg1"/>
              </a:solidFill>
              <a:latin typeface="Raleway ExtraBold" panose="020B09030301010600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8D43DF-F4E6-322D-60DA-B3A7005DC2DF}"/>
              </a:ext>
            </a:extLst>
          </p:cNvPr>
          <p:cNvSpPr txBox="1"/>
          <p:nvPr/>
        </p:nvSpPr>
        <p:spPr>
          <a:xfrm>
            <a:off x="10568082" y="1928813"/>
            <a:ext cx="15528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4168A3"/>
                </a:solidFill>
                <a:latin typeface="Raleway ExtraBold" panose="020B0903030101060003" pitchFamily="34" charset="0"/>
              </a:rPr>
              <a:t>#DHSS24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597FF0-A370-CB74-DE9D-D26C89FDD8D8}"/>
              </a:ext>
            </a:extLst>
          </p:cNvPr>
          <p:cNvSpPr txBox="1"/>
          <p:nvPr/>
        </p:nvSpPr>
        <p:spPr>
          <a:xfrm>
            <a:off x="7894467" y="2453305"/>
            <a:ext cx="22060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Raleway ExtraBold" panose="020B0903030101060003" pitchFamily="34" charset="0"/>
              </a:rPr>
              <a:t>Dr Mark Westwood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D0A6E87-1136-CFA3-D986-2A5A1AFC71A4}"/>
              </a:ext>
            </a:extLst>
          </p:cNvPr>
          <p:cNvSpPr/>
          <p:nvPr/>
        </p:nvSpPr>
        <p:spPr>
          <a:xfrm flipV="1">
            <a:off x="7894466" y="3176525"/>
            <a:ext cx="1916097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250226-7D8F-EB76-2564-B3E033467FD5}"/>
              </a:ext>
            </a:extLst>
          </p:cNvPr>
          <p:cNvSpPr txBox="1"/>
          <p:nvPr/>
        </p:nvSpPr>
        <p:spPr>
          <a:xfrm>
            <a:off x="7894466" y="3305117"/>
            <a:ext cx="1623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aleway" panose="020B0003030101060003" pitchFamily="34" charset="0"/>
              </a:rPr>
              <a:t>Primary care lead, GNCR</a:t>
            </a:r>
            <a:endParaRPr lang="en-GB" sz="1400" dirty="0">
              <a:solidFill>
                <a:schemeClr val="bg1"/>
              </a:solidFill>
              <a:latin typeface="Raleway" panose="020B00030301010600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6397005-3AF4-EE47-7CFA-02279D80A177}"/>
              </a:ext>
            </a:extLst>
          </p:cNvPr>
          <p:cNvSpPr txBox="1"/>
          <p:nvPr/>
        </p:nvSpPr>
        <p:spPr>
          <a:xfrm>
            <a:off x="9955565" y="2461454"/>
            <a:ext cx="22060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Raleway ExtraBold" panose="020B0903030101060003" pitchFamily="34" charset="0"/>
              </a:rPr>
              <a:t>Prof Graham Evans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C1A97FE-660D-47E9-C25E-3E39A2BE9123}"/>
              </a:ext>
            </a:extLst>
          </p:cNvPr>
          <p:cNvSpPr/>
          <p:nvPr/>
        </p:nvSpPr>
        <p:spPr>
          <a:xfrm flipV="1">
            <a:off x="9992747" y="3173238"/>
            <a:ext cx="1916097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4AB2F0-59AA-A877-3DD6-210D789D898D}"/>
              </a:ext>
            </a:extLst>
          </p:cNvPr>
          <p:cNvSpPr txBox="1"/>
          <p:nvPr/>
        </p:nvSpPr>
        <p:spPr>
          <a:xfrm>
            <a:off x="9955566" y="3356134"/>
            <a:ext cx="21654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aleway" panose="020B0003030101060003" pitchFamily="34" charset="0"/>
              </a:rPr>
              <a:t>Chief Digital and Infrastructure Officer/SIRO | NHS NENC ICB</a:t>
            </a:r>
            <a:endParaRPr lang="en-GB" sz="1400" dirty="0">
              <a:solidFill>
                <a:schemeClr val="bg1"/>
              </a:solidFill>
              <a:latin typeface="Raleway" panose="020B00030301010600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A237C98-B2C1-0407-5D85-F654652231C0}"/>
              </a:ext>
            </a:extLst>
          </p:cNvPr>
          <p:cNvSpPr txBox="1"/>
          <p:nvPr/>
        </p:nvSpPr>
        <p:spPr>
          <a:xfrm>
            <a:off x="7894467" y="4143092"/>
            <a:ext cx="22060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Raleway ExtraBold" panose="020B0903030101060003" pitchFamily="34" charset="0"/>
              </a:rPr>
              <a:t>Dr Richard Glennie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1A1BDB0-64B6-F2DA-B431-40510094B204}"/>
              </a:ext>
            </a:extLst>
          </p:cNvPr>
          <p:cNvSpPr/>
          <p:nvPr/>
        </p:nvSpPr>
        <p:spPr>
          <a:xfrm flipV="1">
            <a:off x="7894467" y="4816714"/>
            <a:ext cx="1916097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7B25CD-0181-80FC-B28D-4BB3D4EF6481}"/>
              </a:ext>
            </a:extLst>
          </p:cNvPr>
          <p:cNvSpPr txBox="1"/>
          <p:nvPr/>
        </p:nvSpPr>
        <p:spPr>
          <a:xfrm>
            <a:off x="7894467" y="4957650"/>
            <a:ext cx="17804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aleway" panose="020B0003030101060003" pitchFamily="34" charset="0"/>
              </a:rPr>
              <a:t>GP and Chair of Northumberland LMC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DC97FDF-C353-E12B-F44E-219D6A8FBAE3}"/>
              </a:ext>
            </a:extLst>
          </p:cNvPr>
          <p:cNvSpPr txBox="1"/>
          <p:nvPr/>
        </p:nvSpPr>
        <p:spPr>
          <a:xfrm>
            <a:off x="9925974" y="4445233"/>
            <a:ext cx="2731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Raleway ExtraBold" panose="020B0903030101060003" pitchFamily="34" charset="0"/>
              </a:rPr>
              <a:t>Dr Phil Stamp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1AE290C-0CD4-4ED8-8FCF-31BFCA7C4B7E}"/>
              </a:ext>
            </a:extLst>
          </p:cNvPr>
          <p:cNvSpPr/>
          <p:nvPr/>
        </p:nvSpPr>
        <p:spPr>
          <a:xfrm flipV="1">
            <a:off x="9992747" y="4817260"/>
            <a:ext cx="1916097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B2D3D80-3C1E-31FE-82A5-66F402D80F82}"/>
              </a:ext>
            </a:extLst>
          </p:cNvPr>
          <p:cNvSpPr txBox="1"/>
          <p:nvPr/>
        </p:nvSpPr>
        <p:spPr>
          <a:xfrm>
            <a:off x="9925974" y="4985970"/>
            <a:ext cx="16231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aleway" panose="020B0003030101060003" pitchFamily="34" charset="0"/>
              </a:rPr>
              <a:t>clinical safety officer, Great Northern Care Record</a:t>
            </a:r>
            <a:endParaRPr lang="en-GB" sz="1400" dirty="0">
              <a:solidFill>
                <a:schemeClr val="bg1"/>
              </a:solidFill>
              <a:latin typeface="Raleway" panose="020B0003030101060003" pitchFamily="34" charset="0"/>
            </a:endParaRPr>
          </a:p>
        </p:txBody>
      </p:sp>
      <p:pic>
        <p:nvPicPr>
          <p:cNvPr id="9" name="Picture 8" descr="A logo on a black background&#10;&#10;Description automatically generated">
            <a:extLst>
              <a:ext uri="{FF2B5EF4-FFF2-40B4-BE49-F238E27FC236}">
                <a16:creationId xmlns:a16="http://schemas.microsoft.com/office/drawing/2014/main" id="{A2224A08-960F-07ED-7FF4-006DBDA64A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10" y="311979"/>
            <a:ext cx="3895725" cy="179433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CC88498-22AD-C1DD-0D89-0DF72C76718B}"/>
              </a:ext>
            </a:extLst>
          </p:cNvPr>
          <p:cNvSpPr/>
          <p:nvPr/>
        </p:nvSpPr>
        <p:spPr>
          <a:xfrm>
            <a:off x="0" y="6720395"/>
            <a:ext cx="12192000" cy="204279"/>
          </a:xfrm>
          <a:prstGeom prst="rect">
            <a:avLst/>
          </a:prstGeom>
          <a:solidFill>
            <a:srgbClr val="009EF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CD497F-E9ED-00D2-9BB1-8BDB68071F6F}"/>
              </a:ext>
            </a:extLst>
          </p:cNvPr>
          <p:cNvSpPr/>
          <p:nvPr/>
        </p:nvSpPr>
        <p:spPr>
          <a:xfrm flipV="1">
            <a:off x="5796185" y="3180112"/>
            <a:ext cx="1916097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9A648B-CC0E-E6D8-2BBF-C876AF2A7C17}"/>
              </a:ext>
            </a:extLst>
          </p:cNvPr>
          <p:cNvSpPr txBox="1"/>
          <p:nvPr/>
        </p:nvSpPr>
        <p:spPr>
          <a:xfrm>
            <a:off x="5790425" y="2774721"/>
            <a:ext cx="2206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Raleway ExtraBold" panose="020B0903030101060003" pitchFamily="34" charset="0"/>
              </a:rPr>
              <a:t>Lisa Sewell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DDE5B5-9BB7-79D3-7798-D2F9D1DC9551}"/>
              </a:ext>
            </a:extLst>
          </p:cNvPr>
          <p:cNvSpPr txBox="1"/>
          <p:nvPr/>
        </p:nvSpPr>
        <p:spPr>
          <a:xfrm>
            <a:off x="5728789" y="3284452"/>
            <a:ext cx="24293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aleway" panose="020B0003030101060003" pitchFamily="34" charset="0"/>
              </a:rPr>
              <a:t>Programme Director, GNCR and Head of digital innovation and delivery, The Newcastle Upon Tyne Hospitals NHS FT</a:t>
            </a:r>
            <a:endParaRPr lang="en-GB" sz="1400" dirty="0">
              <a:solidFill>
                <a:schemeClr val="bg1"/>
              </a:solidFill>
              <a:latin typeface="Raleway" panose="020B00030301010600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7B0065-6D20-BBAE-371E-318E39D31B03}"/>
              </a:ext>
            </a:extLst>
          </p:cNvPr>
          <p:cNvSpPr/>
          <p:nvPr/>
        </p:nvSpPr>
        <p:spPr>
          <a:xfrm flipV="1">
            <a:off x="5790426" y="4816714"/>
            <a:ext cx="1916097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70B7EF9-DBD3-D03F-5EF7-D2444E375566}"/>
              </a:ext>
            </a:extLst>
          </p:cNvPr>
          <p:cNvSpPr txBox="1"/>
          <p:nvPr/>
        </p:nvSpPr>
        <p:spPr>
          <a:xfrm>
            <a:off x="5688366" y="4388360"/>
            <a:ext cx="24293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Raleway ExtraBold" panose="020B0903030101060003" pitchFamily="34" charset="0"/>
              </a:rPr>
              <a:t>Jill Watson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33A4C08-E8D8-77BD-5AA5-2828DBD5A577}"/>
              </a:ext>
            </a:extLst>
          </p:cNvPr>
          <p:cNvSpPr txBox="1"/>
          <p:nvPr/>
        </p:nvSpPr>
        <p:spPr>
          <a:xfrm>
            <a:off x="5790425" y="4985970"/>
            <a:ext cx="16231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aleway" panose="020B0003030101060003" pitchFamily="34" charset="0"/>
              </a:rPr>
              <a:t>Senior Project Manager, Great North Care Record </a:t>
            </a:r>
            <a:endParaRPr lang="en-GB" sz="1400" dirty="0">
              <a:solidFill>
                <a:schemeClr val="bg1"/>
              </a:solidFill>
              <a:latin typeface="Raleway" panose="020B0003030101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818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32358C74A89A419650AD017E1FAC40" ma:contentTypeVersion="21" ma:contentTypeDescription="Create a new document." ma:contentTypeScope="" ma:versionID="dd6c4204f5074b5410a9afb8b5a8e5b9">
  <xsd:schema xmlns:xsd="http://www.w3.org/2001/XMLSchema" xmlns:xs="http://www.w3.org/2001/XMLSchema" xmlns:p="http://schemas.microsoft.com/office/2006/metadata/properties" xmlns:ns1="http://schemas.microsoft.com/sharepoint/v3" xmlns:ns2="e37e8048-7f47-46c3-9f5d-bf2bf54c9279" xmlns:ns3="812061dd-523a-47bf-9db5-a71fd49c94a4" targetNamespace="http://schemas.microsoft.com/office/2006/metadata/properties" ma:root="true" ma:fieldsID="d891b9df4695bf4b034ff6e5d348055e" ns1:_="" ns2:_="" ns3:_="">
    <xsd:import namespace="http://schemas.microsoft.com/sharepoint/v3"/>
    <xsd:import namespace="e37e8048-7f47-46c3-9f5d-bf2bf54c9279"/>
    <xsd:import namespace="812061dd-523a-47bf-9db5-a71fd49c94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Pictur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7e8048-7f47-46c3-9f5d-bf2bf54c92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Picture" ma:index="21" nillable="true" ma:displayName="Picture" ma:format="Image" ma:internalName="Pictur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e36c5f2-2d8c-4cc3-a61b-4b56d022d3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2061dd-523a-47bf-9db5-a71fd49c94a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98d9916-7899-4a6c-b68a-d60d75cd35ea}" ma:internalName="TaxCatchAll" ma:showField="CatchAllData" ma:web="812061dd-523a-47bf-9db5-a71fd49c94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7e8048-7f47-46c3-9f5d-bf2bf54c9279">
      <Terms xmlns="http://schemas.microsoft.com/office/infopath/2007/PartnerControls"/>
    </lcf76f155ced4ddcb4097134ff3c332f>
    <TaxCatchAll xmlns="812061dd-523a-47bf-9db5-a71fd49c94a4" xsi:nil="true"/>
    <_ip_UnifiedCompliancePolicyUIAction xmlns="http://schemas.microsoft.com/sharepoint/v3" xsi:nil="true"/>
    <_ip_UnifiedCompliancePolicyProperties xmlns="http://schemas.microsoft.com/sharepoint/v3" xsi:nil="true"/>
    <Picture xmlns="e37e8048-7f47-46c3-9f5d-bf2bf54c9279">
      <Url xsi:nil="true"/>
      <Description xsi:nil="true"/>
    </Pictur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F22771-4CC7-4E0B-A033-0B6983EAC7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37e8048-7f47-46c3-9f5d-bf2bf54c9279"/>
    <ds:schemaRef ds:uri="812061dd-523a-47bf-9db5-a71fd49c94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AEAEAE-E04C-469A-98F3-191929743DD0}">
  <ds:schemaRefs>
    <ds:schemaRef ds:uri="812061dd-523a-47bf-9db5-a71fd49c94a4"/>
    <ds:schemaRef ds:uri="bb4f4c61-b71f-465f-b187-a2d98c00a19c"/>
    <ds:schemaRef ds:uri="http://schemas.microsoft.com/office/2006/metadata/properties"/>
    <ds:schemaRef ds:uri="http://schemas.microsoft.com/office/infopath/2007/PartnerControls"/>
    <ds:schemaRef ds:uri="18b93cbd-54e9-40da-9070-514ff6179ef4"/>
    <ds:schemaRef ds:uri="1659905f-6782-415b-9fb5-da250abc3541"/>
    <ds:schemaRef ds:uri="e37e8048-7f47-46c3-9f5d-bf2bf54c9279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FF44AD1F-85D0-4E49-ACF2-6B9339AC9D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88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Raleway</vt:lpstr>
      <vt:lpstr>Raleway ExtraBold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Teece</dc:creator>
  <cp:lastModifiedBy>Sebastian Raphael Biggs</cp:lastModifiedBy>
  <cp:revision>9</cp:revision>
  <dcterms:created xsi:type="dcterms:W3CDTF">2023-07-13T09:12:47Z</dcterms:created>
  <dcterms:modified xsi:type="dcterms:W3CDTF">2024-07-17T12:32:33Z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0x010100F532358C74A89A419650AD017E1FAC40</vt:lpwstr>
  </property>
  <property fmtid="{D5CDD505-2E9C-101B-9397-08002B2CF9AE}" pid="3" name="MediaServiceImageTags">
    <vt:lpwstr/>
  </property>
</Properties>
</file>